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5" r:id="rId10"/>
    <p:sldId id="268" r:id="rId11"/>
    <p:sldId id="266" r:id="rId12"/>
    <p:sldId id="267" r:id="rId13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15"/>
      <p:bold r:id="rId16"/>
      <p:italic r:id="rId17"/>
      <p:boldItalic r:id="rId18"/>
    </p:embeddedFont>
    <p:embeddedFont>
      <p:font typeface="ＭＳ Ｐゴシック" panose="020B0600070205080204" pitchFamily="34" charset="-128"/>
      <p:regular r:id="rId19"/>
    </p:embeddedFont>
    <p:embeddedFont>
      <p:font typeface="Californian FB" panose="0207040306080B030204" pitchFamily="18" charset="0"/>
      <p:regular r:id="rId20"/>
      <p:bold r:id="rId21"/>
      <p:italic r:id="rId22"/>
    </p:embeddedFont>
    <p:embeddedFont>
      <p:font typeface="Berlin Sans FB Demi" panose="020E0802020502020306" pitchFamily="34" charset="0"/>
      <p:bold r:id="rId23"/>
    </p:embeddedFont>
    <p:embeddedFont>
      <p:font typeface="Book Antiqua" panose="02040602050305030304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39" autoAdjust="0"/>
  </p:normalViewPr>
  <p:slideViewPr>
    <p:cSldViewPr>
      <p:cViewPr varScale="1">
        <p:scale>
          <a:sx n="56" d="100"/>
          <a:sy n="5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4444C-1F6B-4464-B405-08C7BB1A03AC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B2C1D-3690-452A-920C-CB3E87CDF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4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2C1D-3690-452A-920C-CB3E87CDF2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6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2C1D-3690-452A-920C-CB3E87CDF2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8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2C1D-3690-452A-920C-CB3E87CDF2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92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2C1D-3690-452A-920C-CB3E87CDF2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2C1D-3690-452A-920C-CB3E87CDF2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96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2C1D-3690-452A-920C-CB3E87CDF2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96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2C1D-3690-452A-920C-CB3E87CDF2D9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96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2C1D-3690-452A-920C-CB3E87CDF2D9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9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0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139437" y="1957917"/>
            <a:ext cx="8883606" cy="4688416"/>
          </a:xfrm>
          <a:prstGeom prst="rect">
            <a:avLst/>
          </a:prstGeom>
        </p:spPr>
        <p:txBody>
          <a:bodyPr lIns="91440"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8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199" y="1435100"/>
            <a:ext cx="8229601" cy="5227514"/>
          </a:xfrm>
          <a:prstGeom prst="rect">
            <a:avLst/>
          </a:prstGeo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F650-1F41-4C3E-8C2F-5E9662C3C1FA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404-0C46-4520-8456-636536BFA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3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F650-1F41-4C3E-8C2F-5E9662C3C1FA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404-0C46-4520-8456-636536BFA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7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F650-1F41-4C3E-8C2F-5E9662C3C1FA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404-0C46-4520-8456-636536BFA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4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F650-1F41-4C3E-8C2F-5E9662C3C1FA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404-0C46-4520-8456-636536BFA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3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F650-1F41-4C3E-8C2F-5E9662C3C1FA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404-0C46-4520-8456-636536BFA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3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Book Antiqua" pitchFamily="18" charset="0"/>
              </a:defRPr>
            </a:lvl1pPr>
          </a:lstStyle>
          <a:p>
            <a:fld id="{5287F650-1F41-4C3E-8C2F-5E9662C3C1FA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Book Antiqua" pitchFamily="18" charset="0"/>
              </a:defRPr>
            </a:lvl1pPr>
          </a:lstStyle>
          <a:p>
            <a:fld id="{2E5B4404-0C46-4520-8456-636536BFA0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6C4C5C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C4C5C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C4C5C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C4C5C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C4C5C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6C4C5C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6C4C5C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6C4C5C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6C4C5C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6C4C5C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05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910013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Psalm 128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676400"/>
            <a:ext cx="77787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3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79" y="-90000"/>
            <a:ext cx="5508521" cy="694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 a wife who fears the Lord (Prov. 31:30)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 a wife “from the Lord” (Prov. 19:14)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 a wife with “discretion” (Prov. 11:22)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Good taste, good sense, and good judgment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Preserves what is confidential (Prov. 26:20-22)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Does the right thing at the right time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How might these traits have saved Sapphira and her family (Acts 5:1ff)</a:t>
            </a:r>
          </a:p>
          <a:p>
            <a:pPr lvl="1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1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79" y="-90000"/>
            <a:ext cx="5508521" cy="694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 a wife who fears the Lord (Prov. 31:30)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 a wife “from the Lord” (Prov. 19:14)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 a wife with “discretion” (Prov. 11:22)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 a wife with wisdom (Prov. 14:1)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Wise or foolish; builder or destroyer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power of woman is often seen for good or evil on the domestic front</a:t>
            </a:r>
          </a:p>
          <a:p>
            <a:pPr lvl="1"/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Proverbs 31:10-31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1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13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199" y="1828800"/>
            <a:ext cx="8229601" cy="483381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fornian FB" panose="0207040306080B030204" pitchFamily="18" charset="0"/>
              </a:rPr>
              <a:t>Who you marry will be a companion and partner for life</a:t>
            </a:r>
          </a:p>
          <a:p>
            <a:pPr lvl="1"/>
            <a:r>
              <a:rPr lang="en-US" sz="3200" dirty="0" smtClean="0">
                <a:latin typeface="Californian FB" panose="0207040306080B030204" pitchFamily="18" charset="0"/>
              </a:rPr>
              <a:t>Rom. 7:2; 1 Cor. 7:39; 1 Pet. 3:7</a:t>
            </a:r>
          </a:p>
          <a:p>
            <a:r>
              <a:rPr lang="en-US" sz="3600" dirty="0" smtClean="0">
                <a:latin typeface="Californian FB" panose="0207040306080B030204" pitchFamily="18" charset="0"/>
              </a:rPr>
              <a:t>Who you marry will have an influence on the person you continue to become</a:t>
            </a:r>
          </a:p>
          <a:p>
            <a:pPr lvl="1"/>
            <a:r>
              <a:rPr lang="en-US" sz="3200" dirty="0" smtClean="0">
                <a:latin typeface="Californian FB" panose="0207040306080B030204" pitchFamily="18" charset="0"/>
              </a:rPr>
              <a:t>Prov. 22:24, 25; Prov. 4:14, 15; 1 Cor. 15:33; Prov. 13:20; 12:26; 2:17-20; 1 Kin. 21:25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How Important is it to Make the Right Choice in Marriage?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199" y="1879599"/>
            <a:ext cx="8229601" cy="50292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Californian FB" panose="0207040306080B030204" pitchFamily="18" charset="0"/>
              </a:rPr>
              <a:t>Who you marry will have an influence on the spiritual development of your children</a:t>
            </a:r>
          </a:p>
          <a:p>
            <a:pPr lvl="1"/>
            <a:r>
              <a:rPr lang="en-US" sz="3200" dirty="0" smtClean="0">
                <a:latin typeface="Californian FB" panose="0207040306080B030204" pitchFamily="18" charset="0"/>
              </a:rPr>
              <a:t>Prov. 1:8, 9; 6:20-22</a:t>
            </a:r>
          </a:p>
          <a:p>
            <a:r>
              <a:rPr lang="en-US" sz="3600" dirty="0" smtClean="0">
                <a:latin typeface="Californian FB" panose="0207040306080B030204" pitchFamily="18" charset="0"/>
              </a:rPr>
              <a:t>Who you marry will hold your heart and much of your happiness in his/her hand</a:t>
            </a:r>
          </a:p>
          <a:p>
            <a:pPr lvl="1"/>
            <a:r>
              <a:rPr lang="en-US" sz="3200" dirty="0" smtClean="0">
                <a:latin typeface="Californian FB" panose="0207040306080B030204" pitchFamily="18" charset="0"/>
              </a:rPr>
              <a:t>Proverbs 12:4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 smtClean="0">
                <a:latin typeface="Californian FB" panose="0207040306080B030204" pitchFamily="18" charset="0"/>
              </a:rPr>
              <a:t>Excellent → Crown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 smtClean="0">
                <a:latin typeface="Californian FB" panose="0207040306080B030204" pitchFamily="18" charset="0"/>
              </a:rPr>
              <a:t>Causes shame → Rottenness in bones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How Important is it to Make the Right Choice in Marriage?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7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0"/>
          </p:nvPr>
        </p:nvSpPr>
        <p:spPr>
          <a:xfrm>
            <a:off x="457200" y="3415242"/>
            <a:ext cx="5486400" cy="1013883"/>
          </a:xfrm>
        </p:spPr>
        <p:txBody>
          <a:bodyPr/>
          <a:lstStyle/>
          <a:p>
            <a:pPr marL="0" indent="0">
              <a:buNone/>
            </a:pPr>
            <a:r>
              <a:rPr lang="en-US" spc="300" dirty="0" smtClean="0">
                <a:latin typeface="Californian FB" panose="0207040306080B030204" pitchFamily="18" charset="0"/>
              </a:rPr>
              <a:t>Guidelines In</a:t>
            </a:r>
            <a:endParaRPr lang="en-US" spc="300" dirty="0">
              <a:latin typeface="Californian FB" panose="0207040306080B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4124325"/>
            <a:ext cx="5715000" cy="13620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>
                <a:latin typeface="Berlin Sans FB Demi" panose="020E0802020502020306" pitchFamily="34" charset="0"/>
              </a:rPr>
              <a:t>Finding A Good Wife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86000"/>
            <a:ext cx="2887980" cy="39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>
                <a:latin typeface="Californian FB" panose="0207040306080B030204" pitchFamily="18" charset="0"/>
              </a:rPr>
              <a:t>Poor decision making is based purely on the outward person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Looks may lead to a </a:t>
            </a:r>
            <a:r>
              <a:rPr lang="en-US" sz="3600" i="1" dirty="0" smtClean="0">
                <a:latin typeface="Candara" panose="020E0502030303020204" pitchFamily="34" charset="0"/>
              </a:rPr>
              <a:t>fatal attraction </a:t>
            </a:r>
            <a:r>
              <a:rPr lang="en-US" sz="3600" dirty="0" smtClean="0">
                <a:latin typeface="Candara" panose="020E0502030303020204" pitchFamily="34" charset="0"/>
              </a:rPr>
              <a:t>(Prov. 6:24-26)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“Charm is deceitful and beauty is passing, But a woman who fears the LORD, she shall be praised” (Prov. 31:30; 2 Cor. 4:16)</a:t>
            </a:r>
          </a:p>
        </p:txBody>
      </p:sp>
    </p:spTree>
    <p:extLst>
      <p:ext uri="{BB962C8B-B14F-4D97-AF65-F5344CB8AC3E}">
        <p14:creationId xmlns:p14="http://schemas.microsoft.com/office/powerpoint/2010/main" val="6732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Beauty on the Inside and Outside?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Interior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" y="2819400"/>
            <a:ext cx="4471639" cy="2990679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Exterior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67" y="2853267"/>
            <a:ext cx="4405433" cy="2946400"/>
          </a:xfrm>
        </p:spPr>
      </p:pic>
      <p:sp>
        <p:nvSpPr>
          <p:cNvPr id="12" name="TextBox 11"/>
          <p:cNvSpPr txBox="1"/>
          <p:nvPr/>
        </p:nvSpPr>
        <p:spPr>
          <a:xfrm>
            <a:off x="4572000" y="5791200"/>
            <a:ext cx="4572000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Does This Look Attractive?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7912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Does This Still Look Attractive?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03529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0"/>
          </p:nvPr>
        </p:nvSpPr>
        <p:spPr>
          <a:xfrm>
            <a:off x="304800" y="1435100"/>
            <a:ext cx="4343401" cy="5422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Berlin Sans FB Demi" panose="020E0802020502020306" pitchFamily="34" charset="0"/>
              </a:rPr>
              <a:t>“Charm is deceitful and beauty is passing”</a:t>
            </a:r>
          </a:p>
          <a:p>
            <a:endParaRPr lang="en-US" sz="3200" dirty="0" smtClean="0"/>
          </a:p>
          <a:p>
            <a:r>
              <a:rPr lang="en-US" sz="3200" dirty="0" smtClean="0">
                <a:latin typeface="Candara" panose="020E0502030303020204" pitchFamily="34" charset="0"/>
              </a:rPr>
              <a:t>Appeals to emotion</a:t>
            </a:r>
          </a:p>
          <a:p>
            <a:r>
              <a:rPr lang="en-US" sz="3200" dirty="0" smtClean="0">
                <a:latin typeface="Candara" panose="020E0502030303020204" pitchFamily="34" charset="0"/>
              </a:rPr>
              <a:t>Based on outside</a:t>
            </a:r>
          </a:p>
          <a:p>
            <a:r>
              <a:rPr lang="en-US" sz="3200" dirty="0" smtClean="0">
                <a:latin typeface="Candara" panose="020E0502030303020204" pitchFamily="34" charset="0"/>
              </a:rPr>
              <a:t>Temporary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Proverbs 31:30</a:t>
            </a:r>
            <a:endParaRPr lang="en-US" sz="5400" b="1" dirty="0">
              <a:ln>
                <a:solidFill>
                  <a:schemeClr val="bg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4294967295"/>
          </p:nvPr>
        </p:nvSpPr>
        <p:spPr>
          <a:xfrm>
            <a:off x="4648200" y="1388533"/>
            <a:ext cx="43434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Berlin Sans FB Demi" panose="020E0802020502020306" pitchFamily="34" charset="0"/>
              </a:rPr>
              <a:t>“But a woman who fears the LORD, she shall be praised”</a:t>
            </a:r>
          </a:p>
          <a:p>
            <a:r>
              <a:rPr lang="en-US" sz="3200" dirty="0" smtClean="0">
                <a:latin typeface="Candara" panose="020E0502030303020204" pitchFamily="34" charset="0"/>
              </a:rPr>
              <a:t>Praise comes from what is on the inside—fear</a:t>
            </a:r>
          </a:p>
          <a:p>
            <a:r>
              <a:rPr lang="en-US" sz="3200" dirty="0" smtClean="0">
                <a:latin typeface="Candara" panose="020E0502030303020204" pitchFamily="34" charset="0"/>
              </a:rPr>
              <a:t>Permeates all that she does (31:31)</a:t>
            </a:r>
          </a:p>
          <a:p>
            <a:r>
              <a:rPr lang="en-US" sz="3200" dirty="0" smtClean="0">
                <a:latin typeface="Candara" panose="020E0502030303020204" pitchFamily="34" charset="0"/>
              </a:rPr>
              <a:t>1 Peter 3:1-4</a:t>
            </a:r>
            <a:endParaRPr lang="en-US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7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79" y="-90000"/>
            <a:ext cx="5508521" cy="694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 a wife who fears the Lord (Prov. 31:30)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beginning of knowledge (Prov. 1:7)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Searches His word (Ps. 119:81, 82; Acts 17:11)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Trembles at His word (Is. 66:1-4)</a:t>
            </a:r>
          </a:p>
        </p:txBody>
      </p:sp>
    </p:spTree>
    <p:extLst>
      <p:ext uri="{BB962C8B-B14F-4D97-AF65-F5344CB8AC3E}">
        <p14:creationId xmlns:p14="http://schemas.microsoft.com/office/powerpoint/2010/main" val="928584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79" y="-90000"/>
            <a:ext cx="5508521" cy="694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 a wife who fears the Lord (Prov. 31:30)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 a wife “from the Lord” (Prov. 19:14)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“A prudent wife”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Has insight and comprehension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Acts circumspectly and wise</a:t>
            </a:r>
          </a:p>
          <a:p>
            <a:pPr lvl="3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Moved by </a:t>
            </a:r>
            <a:r>
              <a:rPr lang="en-US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intellect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over pure </a:t>
            </a:r>
            <a:r>
              <a:rPr lang="en-US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emotion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by what is real rather than by what is felt</a:t>
            </a:r>
          </a:p>
          <a:p>
            <a:pPr lvl="3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Avoids complaining  and continuous arguments   (Prov. 19:13)</a:t>
            </a:r>
          </a:p>
        </p:txBody>
      </p:sp>
    </p:spTree>
    <p:extLst>
      <p:ext uri="{BB962C8B-B14F-4D97-AF65-F5344CB8AC3E}">
        <p14:creationId xmlns:p14="http://schemas.microsoft.com/office/powerpoint/2010/main" val="20445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ou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spouse</Template>
  <TotalTime>1555</TotalTime>
  <Words>535</Words>
  <Application>Microsoft Office PowerPoint</Application>
  <PresentationFormat>On-screen Show (4:3)</PresentationFormat>
  <Paragraphs>66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Candara</vt:lpstr>
      <vt:lpstr>ＭＳ Ｐゴシック</vt:lpstr>
      <vt:lpstr>Californian FB</vt:lpstr>
      <vt:lpstr>Berlin Sans FB Demi</vt:lpstr>
      <vt:lpstr>Book Antiqua</vt:lpstr>
      <vt:lpstr>Calibri</vt:lpstr>
      <vt:lpstr>Wingdings</vt:lpstr>
      <vt:lpstr>spouse</vt:lpstr>
      <vt:lpstr>PowerPoint Presentation</vt:lpstr>
      <vt:lpstr>How Important is it to Make the Right Choice in Marriage?</vt:lpstr>
      <vt:lpstr>How Important is it to Make the Right Choice in Marriage?</vt:lpstr>
      <vt:lpstr>Finding A Good Wife</vt:lpstr>
      <vt:lpstr>PowerPoint Presentation</vt:lpstr>
      <vt:lpstr>Beauty on the Inside and Outside?</vt:lpstr>
      <vt:lpstr>Proverbs 31:30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35</cp:revision>
  <dcterms:created xsi:type="dcterms:W3CDTF">2015-05-13T20:16:36Z</dcterms:created>
  <dcterms:modified xsi:type="dcterms:W3CDTF">2015-07-11T00:47:04Z</dcterms:modified>
</cp:coreProperties>
</file>